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4"/>
  </p:notesMasterIdLst>
  <p:handoutMasterIdLst>
    <p:handoutMasterId r:id="rId25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73" r:id="rId18"/>
    <p:sldId id="274" r:id="rId19"/>
    <p:sldId id="275" r:id="rId20"/>
    <p:sldId id="269" r:id="rId21"/>
    <p:sldId id="270" r:id="rId22"/>
    <p:sldId id="271" r:id="rId23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55" autoAdjust="0"/>
    <p:restoredTop sz="57471" autoAdjust="0"/>
  </p:normalViewPr>
  <p:slideViewPr>
    <p:cSldViewPr snapToGrid="0">
      <p:cViewPr>
        <p:scale>
          <a:sx n="25" d="100"/>
          <a:sy n="25" d="100"/>
        </p:scale>
        <p:origin x="1760" y="80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2172" y="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2016-02-29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2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dirty="0" smtClean="0"/>
              <a:t>This should provide you with enough knowledge to start using Chef to automate common infrastructure tasks and express solutions to common infrastructure problems.</a:t>
            </a:r>
          </a:p>
          <a:p>
            <a:endParaRPr lang="en-US" dirty="0" smtClean="0"/>
          </a:p>
          <a:p>
            <a:pPr>
              <a:defRPr/>
            </a:pPr>
            <a:r>
              <a:rPr lang="en-US" dirty="0" smtClean="0"/>
              <a:t>Instructor </a:t>
            </a:r>
            <a:r>
              <a:rPr lang="en-US" dirty="0"/>
              <a:t>Note: Be sure to read Appendix Z for training lab set up notes and additional instructor notes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lvl="2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This is the architecture</a:t>
            </a:r>
            <a:r>
              <a:rPr lang="en-US" sz="1200" baseline="0" dirty="0" smtClean="0"/>
              <a:t> </a:t>
            </a:r>
            <a:r>
              <a:rPr lang="en-US" sz="1200" dirty="0" smtClean="0"/>
              <a:t>you'll start</a:t>
            </a:r>
            <a:r>
              <a:rPr lang="en-US" sz="1200" baseline="0" dirty="0" smtClean="0"/>
              <a:t> using in a few minutes. </a:t>
            </a:r>
            <a:r>
              <a:rPr lang="en-US" sz="1200" dirty="0" smtClean="0"/>
              <a:t>To ensure the smoothest setup experience, you'll be using a virtual workstation with all the necessary tools installed</a:t>
            </a:r>
            <a:r>
              <a:rPr lang="en-US" sz="1200" baseline="0" dirty="0" smtClean="0"/>
              <a:t> </a:t>
            </a:r>
            <a:r>
              <a:rPr lang="en-US" sz="1200" dirty="0" smtClean="0"/>
              <a:t>so you can start using Chef right away.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06424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 you'll be using later in this course</a:t>
            </a:r>
            <a:r>
              <a:rPr lang="en-US" baseline="0" dirty="0" smtClean="0"/>
              <a:t>. </a:t>
            </a:r>
            <a:r>
              <a:rPr lang="en-US" dirty="0" smtClean="0"/>
              <a:t>When using this architecture, the Chef tools</a:t>
            </a:r>
            <a:r>
              <a:rPr lang="en-US" baseline="0" dirty="0" smtClean="0"/>
              <a:t> will be installed on your laptop and you'll perform your configurations locally before pushing them to the Chef server and ultimately to the nodes you will be managing. 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 this way, when you complete this course </a:t>
            </a:r>
            <a:r>
              <a:rPr lang="en-US" dirty="0" smtClean="0"/>
              <a:t>you will have a code repository </a:t>
            </a:r>
            <a:r>
              <a:rPr lang="en-US" baseline="0" dirty="0" smtClean="0"/>
              <a:t>on your laptop </a:t>
            </a:r>
            <a:r>
              <a:rPr lang="en-US" dirty="0" smtClean="0"/>
              <a:t>that can be used and modified to solve real business problems.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baseline="0" dirty="0" smtClean="0"/>
              <a:t>We'll discuss the items in this architecture in more detail later in this class.</a:t>
            </a:r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22696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300" dirty="0" smtClean="0"/>
              <a:t>Around the end of Day 1, we will have an Install Fest.</a:t>
            </a:r>
          </a:p>
          <a:p>
            <a:endParaRPr lang="en-US" sz="1300" dirty="0" smtClean="0"/>
          </a:p>
          <a:p>
            <a:r>
              <a:rPr lang="en-US" sz="1300" dirty="0" smtClean="0"/>
              <a:t>During that time we will install all the necessary tools on your workstation (your laptop)  and troubleshoot any installation issues you may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03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7613" rtl="0" eaLnBrk="1" fontAlgn="base" latinLnBrk="0" hangingPunct="1">
              <a:lnSpc>
                <a:spcPct val="90000"/>
              </a:lnSpc>
              <a:spcBef>
                <a:spcPct val="3000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As I mentioned there</a:t>
            </a:r>
            <a:r>
              <a:rPr lang="en-US" baseline="0" dirty="0" smtClean="0"/>
              <a:t> is a lot work planned for the day. To ensure we </a:t>
            </a:r>
            <a:r>
              <a:rPr lang="en-US" dirty="0" smtClean="0"/>
              <a:t>focus on the concepts we introduce and not on troubleshooting systems we are providing you</a:t>
            </a:r>
            <a:r>
              <a:rPr lang="en-US" baseline="0" dirty="0" smtClean="0"/>
              <a:t> a workstation with the necessary tools installed to get started right away.</a:t>
            </a:r>
          </a:p>
          <a:p>
            <a:pPr marL="0" marR="0" indent="0" algn="l" defTabSz="1217613" rtl="0" eaLnBrk="1" fontAlgn="base" latinLnBrk="0" hangingPunct="1">
              <a:lnSpc>
                <a:spcPct val="90000"/>
              </a:lnSpc>
              <a:spcBef>
                <a:spcPct val="3000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1217613" rtl="0" eaLnBrk="1" fontAlgn="base" latinLnBrk="0" hangingPunct="1">
              <a:lnSpc>
                <a:spcPct val="90000"/>
              </a:lnSpc>
              <a:spcBef>
                <a:spcPct val="3000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Instructor Note: </a:t>
            </a:r>
            <a:r>
              <a:rPr lang="en-US" dirty="0" smtClean="0"/>
              <a:t>At the end of the training</a:t>
            </a:r>
            <a:r>
              <a:rPr lang="en-US" baseline="0" dirty="0" smtClean="0"/>
              <a:t> it is often a good idea to offer your services to help individuals install necessary software or troubleshoot their systems.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172200" y="8685213"/>
            <a:ext cx="684213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C3734AA-3150-D947-AC52-2F5DF48BFCD5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797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</a:t>
            </a:r>
            <a:r>
              <a:rPr lang="en-US" dirty="0" smtClean="0"/>
              <a:t>will provide you with the address,</a:t>
            </a:r>
            <a:r>
              <a:rPr lang="en-US" baseline="0" dirty="0" smtClean="0"/>
              <a:t> username and password of the workstation. With that information you will need to use the SSH tool that you have installed to connect that workstation. On Windows y</a:t>
            </a:r>
            <a:r>
              <a:rPr lang="en-US" dirty="0" smtClean="0"/>
              <a:t>ou should use an SSH client like </a:t>
            </a:r>
            <a:r>
              <a:rPr lang="en-US" dirty="0" err="1" smtClean="0"/>
              <a:t>PuTTY</a:t>
            </a:r>
            <a:r>
              <a:rPr lang="en-US" dirty="0" smtClean="0"/>
              <a:t> to connect to the remote workstation that we</a:t>
            </a:r>
            <a:r>
              <a:rPr lang="en-US" baseline="0" dirty="0" smtClean="0"/>
              <a:t> assign to you. You'll need to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into your assigned workstation in order to issue Chef commands.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demonstrates how you might connect to the remote machine using your terminal or command-prompt if you have access to the application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. This may be different based on your operating system.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Instructor Note: You should assign the participants their Day 1 virtual workstations (AMIs) at this time. The login credentials and password for the virtual workstations is chef/chef.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172200" y="8685213"/>
            <a:ext cx="684213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C3734AA-3150-D947-AC52-2F5DF48BFCD5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5123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7613" rtl="0" eaLnBrk="1" fontAlgn="base" latinLnBrk="0" hangingPunct="1">
              <a:lnSpc>
                <a:spcPct val="90000"/>
              </a:lnSpc>
              <a:spcBef>
                <a:spcPct val="3000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Now</a:t>
            </a:r>
            <a:r>
              <a:rPr lang="en-US" baseline="0" dirty="0" smtClean="0"/>
              <a:t> that you are connected to that workstation we have taken care of all the necessary work to get started with the training.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172200" y="8685213"/>
            <a:ext cx="684213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C3734AA-3150-D947-AC52-2F5DF48BFCD5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0677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1681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 this course, various slides and pages will be tagged with either </a:t>
            </a:r>
            <a:r>
              <a:rPr lang="en-US" smtClean="0"/>
              <a:t>Group </a:t>
            </a:r>
            <a:r>
              <a:rPr lang="en-US" smtClean="0"/>
              <a:t>Lab (or </a:t>
            </a:r>
            <a:r>
              <a:rPr lang="en-US" dirty="0" smtClean="0"/>
              <a:t>GL), </a:t>
            </a:r>
            <a:r>
              <a:rPr lang="en-US" dirty="0" smtClean="0"/>
              <a:t>or Lab. This</a:t>
            </a:r>
            <a:r>
              <a:rPr lang="en-US" baseline="0" dirty="0" smtClean="0"/>
              <a:t> slide defines those tags.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721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842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13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Chef is not, in itself, a solution to your infrastructure problems.  Chef is an automation framework.  You bring the domain expertise about your</a:t>
            </a:r>
            <a:r>
              <a:rPr lang="en-US" baseline="0" dirty="0" smtClean="0"/>
              <a:t> </a:t>
            </a:r>
            <a:r>
              <a:rPr lang="en-US" dirty="0" smtClean="0"/>
              <a:t>own business and its problems.  Chef provides a platform for modeling solutions to those problems.  Our job in this class is to work together to teach you how to express solutions to your unique problems with Chef.  </a:t>
            </a:r>
          </a:p>
          <a:p>
            <a:endParaRPr lang="en-US" dirty="0"/>
          </a:p>
          <a:p>
            <a:r>
              <a:rPr lang="en-US" dirty="0" smtClean="0"/>
              <a:t>Together we get unicorns and rainbows, but we can't have one without the other.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47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can automate how you build, deploy, and manage your infrastructure. Your infrastructure becomes as </a:t>
            </a:r>
            <a:r>
              <a:rPr lang="en-US" sz="1200" dirty="0" err="1" smtClean="0"/>
              <a:t>versionable</a:t>
            </a:r>
            <a:r>
              <a:rPr lang="en-US" sz="1200" dirty="0" smtClean="0"/>
              <a:t>, testable, and repeatable as application code enabling you to automate the process of configuring, deploying and scaling servers and applications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9062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is a large set of tools that are able to be used on multiple platforms and in numerous configurations. We will have time to only explore some of its most fundamental pieces.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Learning Chef is like learning a language. You will reach fluency very fast but it will take practice until you become comfortable.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09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sz="1200" b="1" dirty="0" smtClean="0"/>
              <a:t>Ask Me Anything</a:t>
            </a:r>
            <a:r>
              <a:rPr lang="en-US" sz="1200" dirty="0" smtClean="0"/>
              <a:t>: All of us are coming here with </a:t>
            </a:r>
            <a:r>
              <a:rPr lang="en-US" sz="1200" i="1" dirty="0" smtClean="0"/>
              <a:t>unique </a:t>
            </a:r>
            <a:r>
              <a:rPr lang="en-US" sz="1200" dirty="0" smtClean="0"/>
              <a:t>experiences and from </a:t>
            </a:r>
            <a:r>
              <a:rPr lang="en-US" sz="1200" i="1" dirty="0" smtClean="0"/>
              <a:t>unique </a:t>
            </a:r>
            <a:r>
              <a:rPr lang="en-US" sz="1200" dirty="0" smtClean="0"/>
              <a:t>teams that are using Chef in </a:t>
            </a:r>
            <a:r>
              <a:rPr lang="en-US" sz="1200" i="1" dirty="0" smtClean="0"/>
              <a:t>unique </a:t>
            </a:r>
            <a:r>
              <a:rPr lang="en-US" sz="1200" dirty="0" smtClean="0"/>
              <a:t>ways. It is important that we answer your questions and set you on the path to find more.</a:t>
            </a:r>
          </a:p>
          <a:p>
            <a:endParaRPr lang="en-US" sz="1200" dirty="0" smtClean="0"/>
          </a:p>
          <a:p>
            <a:r>
              <a:rPr lang="en-US" sz="1200" b="1" dirty="0" smtClean="0"/>
              <a:t>Break It</a:t>
            </a:r>
            <a:r>
              <a:rPr lang="en-US" sz="1200" dirty="0" smtClean="0"/>
              <a:t>: If everything works the first time go back and make some changes. Break it! It's rare that you have a safe space like this to explore. Sometimes its more important to know what something looks like when it does not work than when it does work.</a:t>
            </a:r>
          </a:p>
        </p:txBody>
      </p:sp>
    </p:spTree>
    <p:extLst>
      <p:ext uri="{BB962C8B-B14F-4D97-AF65-F5344CB8AC3E}">
        <p14:creationId xmlns:p14="http://schemas.microsoft.com/office/powerpoint/2010/main" val="1676961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8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©2016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©2016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0366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roup 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 bwMode="white">
          <a:xfrm>
            <a:off x="136960" y="144390"/>
            <a:ext cx="126284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lIns="121920" tIns="121920" rIns="121920" bIns="121920" anchor="ctr"/>
          <a:lstStyle/>
          <a:p>
            <a:pPr defTabSz="121912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933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latin typeface="+mn-lt"/>
                <a:ea typeface="+mn-ea"/>
                <a:cs typeface="+mn-cs"/>
              </a:rPr>
              <a:t>EXERCISE</a:t>
            </a:r>
          </a:p>
        </p:txBody>
      </p:sp>
      <p:pic>
        <p:nvPicPr>
          <p:cNvPr id="3" name="Picture 2" descr="chef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9010" y="324724"/>
            <a:ext cx="2157980" cy="2189001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671637" y="2292126"/>
            <a:ext cx="12319001" cy="852712"/>
          </a:xfrm>
        </p:spPr>
        <p:txBody>
          <a:bodyPr lIns="91440" tIns="91440" rIns="91440" bIns="91440" anchor="ctr"/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Group Exercise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/>
          </p:nvPr>
        </p:nvSpPr>
        <p:spPr>
          <a:xfrm>
            <a:off x="1671638" y="3260725"/>
            <a:ext cx="12319000" cy="152823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" name="TextBox 11"/>
          <p:cNvSpPr txBox="1">
            <a:spLocks noChangeArrowheads="1"/>
          </p:cNvSpPr>
          <p:nvPr/>
        </p:nvSpPr>
        <p:spPr bwMode="white">
          <a:xfrm>
            <a:off x="1671638" y="4917547"/>
            <a:ext cx="11777663" cy="785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920" tIns="121920" rIns="121920" bIns="121920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12176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12176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12176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12176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3200" b="1" dirty="0"/>
              <a:t>Objective: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671638" y="5650764"/>
            <a:ext cx="12319000" cy="2445486"/>
          </a:xfrm>
          <a:prstGeom prst="rect">
            <a:avLst/>
          </a:prstGeom>
        </p:spPr>
        <p:txBody>
          <a:bodyPr/>
          <a:lstStyle>
            <a:lvl1pPr marL="0" indent="0">
              <a:buFont typeface="Wingdings" charset="2"/>
              <a:buNone/>
              <a:defRPr sz="2400" baseline="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077184976"/>
      </p:ext>
    </p:extLst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Blu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1433513"/>
            <a:ext cx="703262" cy="538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/>
          <p:cNvCxnSpPr/>
          <p:nvPr/>
        </p:nvCxnSpPr>
        <p:spPr>
          <a:xfrm flipH="1">
            <a:off x="0" y="8164513"/>
            <a:ext cx="16256000" cy="36512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3"/>
            <a:ext cx="14423693" cy="5580480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solidFill>
                  <a:srgbClr val="FFFFFF"/>
                </a:solidFill>
                <a:latin typeface="Courier New"/>
                <a:cs typeface="Courier New"/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RESULT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bg1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&gt; command</a:t>
            </a:r>
          </a:p>
        </p:txBody>
      </p:sp>
      <p:sp>
        <p:nvSpPr>
          <p:cNvPr id="12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1127883" y="3228515"/>
            <a:ext cx="14420850" cy="557213"/>
          </a:xfrm>
          <a:solidFill>
            <a:schemeClr val="accent1">
              <a:alpha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anchor="ctr">
            <a:noAutofit/>
          </a:bodyPr>
          <a:lstStyle>
            <a:lvl1pPr algn="l">
              <a:defRPr sz="4200" baseline="0">
                <a:solidFill>
                  <a:schemeClr val="bg2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342283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©2016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3" r:id="rId3"/>
    <p:sldLayoutId id="2147483777" r:id="rId4"/>
    <p:sldLayoutId id="2147483772" r:id="rId5"/>
    <p:sldLayoutId id="2147483781" r:id="rId6"/>
    <p:sldLayoutId id="2147483768" r:id="rId7"/>
    <p:sldLayoutId id="2147483782" r:id="rId8"/>
    <p:sldLayoutId id="2147483785" r:id="rId9"/>
    <p:sldLayoutId id="2147483770" r:id="rId10"/>
    <p:sldLayoutId id="2147483774" r:id="rId11"/>
    <p:sldLayoutId id="2147483771" r:id="rId12"/>
    <p:sldLayoutId id="2147483776" r:id="rId13"/>
    <p:sldLayoutId id="2147483764" r:id="rId14"/>
    <p:sldLayoutId id="2147483780" r:id="rId15"/>
    <p:sldLayoutId id="2147483766" r:id="rId16"/>
    <p:sldLayoutId id="2147483779" r:id="rId17"/>
    <p:sldLayoutId id="2147483767" r:id="rId18"/>
    <p:sldLayoutId id="2147483723" r:id="rId19"/>
    <p:sldLayoutId id="2147483790" r:id="rId20"/>
    <p:sldLayoutId id="2147483792" r:id="rId21"/>
    <p:sldLayoutId id="2147483793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microsoft.com/office/2007/relationships/hdphoto" Target="../media/hdphoto1.wdp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smtClean="0"/>
              <a:t>Chef </a:t>
            </a:r>
            <a:r>
              <a:rPr lang="en-US" dirty="0" smtClean="0"/>
              <a:t>Essentials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 smtClean="0">
                <a:solidFill>
                  <a:srgbClr val="7D868C"/>
                </a:solidFill>
              </a:rPr>
              <a:t>©</a:t>
            </a:r>
            <a:r>
              <a:rPr lang="is-IS" sz="1600" dirty="0" smtClean="0">
                <a:solidFill>
                  <a:srgbClr val="7D868C"/>
                </a:solidFill>
              </a:rPr>
              <a:t>2016</a:t>
            </a:r>
            <a:r>
              <a:rPr lang="en-US" sz="1600" dirty="0" smtClean="0">
                <a:solidFill>
                  <a:srgbClr val="7D868C"/>
                </a:solidFill>
              </a:rPr>
              <a:t> </a:t>
            </a:r>
            <a:r>
              <a:rPr lang="en-US" sz="1600" dirty="0">
                <a:solidFill>
                  <a:srgbClr val="7D868C"/>
                </a:solidFill>
              </a:rPr>
              <a:t>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</a:t>
            </a:r>
            <a:r>
              <a:rPr lang="en-US" sz="1600" dirty="0" smtClean="0">
                <a:solidFill>
                  <a:srgbClr val="7D868C"/>
                </a:solidFill>
              </a:rPr>
              <a:t>v1.1.0</a:t>
            </a:r>
            <a:endParaRPr lang="en-US" sz="1600" dirty="0">
              <a:solidFill>
                <a:srgbClr val="7D86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1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7559041" y="3979727"/>
            <a:ext cx="1486329" cy="1688484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4962358" y="7410036"/>
            <a:ext cx="3678991" cy="6855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Laptop</a:t>
            </a:r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2" name="Text Placeholder 2"/>
          <p:cNvSpPr txBox="1">
            <a:spLocks/>
          </p:cNvSpPr>
          <p:nvPr/>
        </p:nvSpPr>
        <p:spPr bwMode="white">
          <a:xfrm>
            <a:off x="9137832" y="4144980"/>
            <a:ext cx="3593473" cy="184262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Virtual Workstation</a:t>
            </a:r>
          </a:p>
          <a:p>
            <a:pPr algn="ctr"/>
            <a:r>
              <a:rPr lang="en-US" sz="2667" dirty="0"/>
              <a:t>Preconfigured with Chef tools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831" y="2073655"/>
            <a:ext cx="2151627" cy="22940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16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2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4" name="Text Placeholder 2"/>
          <p:cNvSpPr txBox="1">
            <a:spLocks/>
          </p:cNvSpPr>
          <p:nvPr/>
        </p:nvSpPr>
        <p:spPr bwMode="white">
          <a:xfrm>
            <a:off x="9137831" y="414498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Chef Server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 bwMode="white">
          <a:xfrm>
            <a:off x="5605217" y="7398210"/>
            <a:ext cx="2198204" cy="654303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Local Workstation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8" name="Text Placeholder 2"/>
          <p:cNvSpPr txBox="1">
            <a:spLocks/>
          </p:cNvSpPr>
          <p:nvPr/>
        </p:nvSpPr>
        <p:spPr bwMode="white">
          <a:xfrm>
            <a:off x="13045961" y="753174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Nodes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grpSp>
        <p:nvGrpSpPr>
          <p:cNvPr id="19" name="Group 18"/>
          <p:cNvGrpSpPr/>
          <p:nvPr/>
        </p:nvGrpSpPr>
        <p:grpSpPr>
          <a:xfrm>
            <a:off x="13258380" y="5429028"/>
            <a:ext cx="1366969" cy="1899513"/>
            <a:chOff x="9289520" y="4376570"/>
            <a:chExt cx="1025227" cy="1424635"/>
          </a:xfrm>
        </p:grpSpPr>
        <p:pic>
          <p:nvPicPr>
            <p:cNvPr id="20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9520" y="43765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1920" y="45289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4320" y="46813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Straight Arrow Connector 23"/>
          <p:cNvCxnSpPr/>
          <p:nvPr/>
        </p:nvCxnSpPr>
        <p:spPr>
          <a:xfrm flipV="1">
            <a:off x="7462157" y="3789591"/>
            <a:ext cx="1650730" cy="2045837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1125749" y="3675018"/>
            <a:ext cx="2132631" cy="1754009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75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825" y="2330445"/>
            <a:ext cx="1691126" cy="170821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52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24400" y="1917158"/>
            <a:ext cx="7402280" cy="2304985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Around the end of Day 1, we will have an Install </a:t>
            </a:r>
            <a:r>
              <a:rPr lang="en-US" sz="3733" dirty="0" smtClean="0"/>
              <a:t>Fest.</a:t>
            </a:r>
            <a:endParaRPr lang="en-US" sz="3733" dirty="0"/>
          </a:p>
        </p:txBody>
      </p:sp>
      <p:grpSp>
        <p:nvGrpSpPr>
          <p:cNvPr id="7" name="Group 6"/>
          <p:cNvGrpSpPr/>
          <p:nvPr/>
        </p:nvGrpSpPr>
        <p:grpSpPr>
          <a:xfrm>
            <a:off x="6006353" y="1556426"/>
            <a:ext cx="10399714" cy="6304572"/>
            <a:chOff x="1650309" y="1451349"/>
            <a:chExt cx="11224227" cy="6804413"/>
          </a:xfrm>
        </p:grpSpPr>
        <p:pic>
          <p:nvPicPr>
            <p:cNvPr id="8" name="Picture 7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418294" y="6054071"/>
              <a:ext cx="3310476" cy="2192831"/>
            </a:xfrm>
            <a:prstGeom prst="rect">
              <a:avLst/>
            </a:prstGeom>
          </p:spPr>
        </p:pic>
        <p:pic>
          <p:nvPicPr>
            <p:cNvPr id="9" name="Picture 8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309" y="6062931"/>
              <a:ext cx="3310476" cy="2192831"/>
            </a:xfrm>
            <a:prstGeom prst="rect">
              <a:avLst/>
            </a:prstGeom>
          </p:spPr>
        </p:pic>
        <p:pic>
          <p:nvPicPr>
            <p:cNvPr id="10" name="Picture 9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564060" y="5518676"/>
              <a:ext cx="3310476" cy="2192831"/>
            </a:xfrm>
            <a:prstGeom prst="rect">
              <a:avLst/>
            </a:prstGeom>
          </p:spPr>
        </p:pic>
        <p:pic>
          <p:nvPicPr>
            <p:cNvPr id="11" name="Picture 10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0309" y="5991162"/>
              <a:ext cx="3310476" cy="2192831"/>
            </a:xfrm>
            <a:prstGeom prst="rect">
              <a:avLst/>
            </a:prstGeom>
          </p:spPr>
        </p:pic>
        <p:sp>
          <p:nvSpPr>
            <p:cNvPr id="12" name="Cloud 11"/>
            <p:cNvSpPr/>
            <p:nvPr/>
          </p:nvSpPr>
          <p:spPr bwMode="auto">
            <a:xfrm>
              <a:off x="3931073" y="1451349"/>
              <a:ext cx="6289719" cy="3144589"/>
            </a:xfrm>
            <a:prstGeom prst="cloud">
              <a:avLst/>
            </a:prstGeom>
            <a:ln>
              <a:headEnd type="none" w="med" len="med"/>
              <a:tailEnd type="none" w="med" len="med"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13" name="Curved Connector 12"/>
            <p:cNvCxnSpPr/>
            <p:nvPr/>
          </p:nvCxnSpPr>
          <p:spPr>
            <a:xfrm rot="5400000">
              <a:off x="3235703" y="4021559"/>
              <a:ext cx="3245597" cy="2136699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headEnd type="none"/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/>
            <p:cNvCxnSpPr/>
            <p:nvPr/>
          </p:nvCxnSpPr>
          <p:spPr>
            <a:xfrm rot="5400000">
              <a:off x="5060137" y="4797484"/>
              <a:ext cx="3144585" cy="685420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/>
            <p:nvPr/>
          </p:nvCxnSpPr>
          <p:spPr>
            <a:xfrm rot="16200000" flipH="1">
              <a:off x="6299912" y="4686625"/>
              <a:ext cx="3014998" cy="1019442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/>
            <p:nvPr/>
          </p:nvCxnSpPr>
          <p:spPr>
            <a:xfrm rot="16200000" flipH="1">
              <a:off x="7872334" y="3658526"/>
              <a:ext cx="2914213" cy="2329803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564" y="2341672"/>
              <a:ext cx="1669695" cy="1669695"/>
            </a:xfrm>
            <a:prstGeom prst="rect">
              <a:avLst/>
            </a:prstGeom>
          </p:spPr>
        </p:pic>
        <p:pic>
          <p:nvPicPr>
            <p:cNvPr id="19" name="Picture 18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091" y="2211865"/>
              <a:ext cx="1669695" cy="1669695"/>
            </a:xfrm>
            <a:prstGeom prst="rect">
              <a:avLst/>
            </a:prstGeom>
          </p:spPr>
        </p:pic>
        <p:pic>
          <p:nvPicPr>
            <p:cNvPr id="20" name="Picture 19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8136" y="2079623"/>
              <a:ext cx="1669695" cy="16696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105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Group Lab: </a:t>
            </a:r>
            <a:br>
              <a:rPr lang="en-US" dirty="0" smtClean="0"/>
            </a:br>
            <a:r>
              <a:rPr lang="en-US" dirty="0" smtClean="0"/>
              <a:t>Pre-built Workstation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buFont typeface="Wingdings" charset="2"/>
              <a:buChar char="q"/>
            </a:pPr>
            <a:r>
              <a:rPr lang="en-US" dirty="0" smtClean="0"/>
              <a:t>Login to the Remote Workstation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will provide for you a workstation with all the tools installed.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747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 to the Workstation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The authenticity of host '54.209.164.144 (54.209.164.144)' can't be </a:t>
            </a:r>
            <a:r>
              <a:rPr lang="en-US" dirty="0" err="1"/>
              <a:t>established.RSA</a:t>
            </a:r>
            <a:r>
              <a:rPr lang="en-US" dirty="0"/>
              <a:t> key fingerprint is SHA256:tKoTsPbn6ER9BLThZqntXTxIYem3zV/</a:t>
            </a:r>
            <a:r>
              <a:rPr lang="en-US" dirty="0" err="1"/>
              <a:t>iTQWvhLrBIBQ.Are</a:t>
            </a:r>
            <a:r>
              <a:rPr lang="en-US" dirty="0"/>
              <a:t> you sure you want to continue connecting (yes/no</a:t>
            </a:r>
            <a:r>
              <a:rPr lang="en-US" dirty="0" smtClean="0"/>
              <a:t>)? </a:t>
            </a:r>
            <a:r>
              <a:rPr lang="en-US" b="1" dirty="0" smtClean="0"/>
              <a:t>yes</a:t>
            </a:r>
          </a:p>
          <a:p>
            <a:r>
              <a:rPr lang="en-US" dirty="0"/>
              <a:t>chef@54.209.164.144's password</a:t>
            </a:r>
            <a:r>
              <a:rPr lang="en-US" dirty="0" smtClean="0"/>
              <a:t>: </a:t>
            </a:r>
            <a:r>
              <a:rPr lang="en-US" b="1" dirty="0" smtClean="0"/>
              <a:t>PASSWORD</a:t>
            </a:r>
          </a:p>
          <a:p>
            <a:r>
              <a:rPr lang="en-US" dirty="0"/>
              <a:t>chef@ip-172-31-15-97 </a:t>
            </a:r>
            <a:r>
              <a:rPr lang="en-US" dirty="0" smtClean="0"/>
              <a:t>~]$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&gt; </a:t>
            </a:r>
            <a:r>
              <a:rPr lang="en-US" dirty="0" err="1" smtClean="0"/>
              <a:t>ssh</a:t>
            </a:r>
            <a:r>
              <a:rPr lang="en-US" dirty="0" smtClean="0"/>
              <a:t> IPADDRESS -l </a:t>
            </a:r>
            <a:r>
              <a:rPr lang="en-US" dirty="0"/>
              <a:t>USERNAME</a:t>
            </a:r>
          </a:p>
        </p:txBody>
      </p:sp>
    </p:spTree>
    <p:extLst>
      <p:ext uri="{BB962C8B-B14F-4D97-AF65-F5344CB8AC3E}">
        <p14:creationId xmlns:p14="http://schemas.microsoft.com/office/powerpoint/2010/main" val="74809215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Group Lab:</a:t>
            </a:r>
            <a:br>
              <a:rPr lang="en-US" smtClean="0"/>
            </a:br>
            <a:r>
              <a:rPr lang="en-US" smtClean="0"/>
              <a:t>Pre-built </a:t>
            </a:r>
            <a:r>
              <a:rPr lang="en-US" dirty="0" smtClean="0"/>
              <a:t>Workstation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Login to the Remote Workstation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will provide for you a workstation with all the tools installed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8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The chef user has been granted password-less </a:t>
            </a:r>
            <a:r>
              <a:rPr lang="en-US" sz="3733" dirty="0" err="1"/>
              <a:t>sudoers</a:t>
            </a:r>
            <a:r>
              <a:rPr lang="en-US" sz="3733" dirty="0"/>
              <a:t> </a:t>
            </a:r>
            <a:r>
              <a:rPr lang="en-US" sz="3733" dirty="0" smtClean="0"/>
              <a:t>access</a:t>
            </a:r>
            <a:endParaRPr lang="en-US" sz="3733" dirty="0"/>
          </a:p>
          <a:p>
            <a:endParaRPr lang="en-US" sz="3733" dirty="0"/>
          </a:p>
          <a:p>
            <a:r>
              <a:rPr lang="en-US" sz="3733" dirty="0"/>
              <a:t>The following software is installed on the remote workstation: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Chef DK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Docker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kitchen-docker gem</a:t>
            </a:r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33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 Legend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81809"/>
            <a:ext cx="14898624" cy="5320342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smtClean="0"/>
              <a:t>GL or Group Lab: </a:t>
            </a:r>
            <a:r>
              <a:rPr lang="en-US" sz="3733" dirty="0" smtClean="0"/>
              <a:t>All participants and the instructor do this task together with the instructor often leading the way</a:t>
            </a:r>
            <a:r>
              <a:rPr lang="en-US" sz="3733" dirty="0"/>
              <a:t> </a:t>
            </a:r>
            <a:r>
              <a:rPr lang="en-US" sz="3733" dirty="0" smtClean="0"/>
              <a:t>and explaining things as we proceed.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733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Lab: You perform this task on your own.</a:t>
            </a:r>
            <a:endParaRPr lang="en-US" sz="3733" dirty="0"/>
          </a:p>
          <a:p>
            <a:endParaRPr lang="en-US" sz="3733" dirty="0"/>
          </a:p>
          <a:p>
            <a:endParaRPr lang="en-US" sz="3733" dirty="0" smtClean="0"/>
          </a:p>
          <a:p>
            <a:endParaRPr lang="en-US" sz="3733" dirty="0"/>
          </a:p>
          <a:p>
            <a:endParaRPr lang="en-US" sz="3733" dirty="0" smtClean="0"/>
          </a:p>
          <a:p>
            <a:endParaRPr lang="de-DE" sz="3200" dirty="0"/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4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>
                <a:solidFill>
                  <a:srgbClr val="7D868C"/>
                </a:solidFill>
              </a:rPr>
              <a:t>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8181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Introduce Yourselves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</a:t>
            </a:r>
            <a:r>
              <a:rPr lang="is-IS" dirty="0" smtClean="0"/>
              <a:t>2016</a:t>
            </a:r>
            <a:r>
              <a:rPr lang="en-US" dirty="0" smtClean="0"/>
              <a:t> 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Current job role</a:t>
            </a:r>
          </a:p>
          <a:p>
            <a:pPr lvl="1"/>
            <a:r>
              <a:rPr lang="en-US" dirty="0" smtClean="0"/>
              <a:t>Previous job roles/background</a:t>
            </a:r>
          </a:p>
          <a:p>
            <a:pPr lvl="1"/>
            <a:r>
              <a:rPr lang="en-US" dirty="0" smtClean="0"/>
              <a:t>Experience with Chef and/or config management</a:t>
            </a:r>
          </a:p>
          <a:p>
            <a:pPr lvl="1"/>
            <a:r>
              <a:rPr lang="en-US" dirty="0" smtClean="0"/>
              <a:t>Favorite Text Editor</a:t>
            </a:r>
          </a:p>
        </p:txBody>
      </p:sp>
    </p:spTree>
    <p:extLst>
      <p:ext uri="{BB962C8B-B14F-4D97-AF65-F5344CB8AC3E}">
        <p14:creationId xmlns:p14="http://schemas.microsoft.com/office/powerpoint/2010/main" val="156155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/>
              <a:t>You will leave this </a:t>
            </a:r>
            <a:r>
              <a:rPr lang="en-US" dirty="0" smtClean="0"/>
              <a:t>class with </a:t>
            </a:r>
            <a:r>
              <a:rPr lang="en-US" dirty="0"/>
              <a:t>a basic </a:t>
            </a:r>
            <a:r>
              <a:rPr lang="en-US" dirty="0" smtClean="0"/>
              <a:t>understanding </a:t>
            </a:r>
            <a:r>
              <a:rPr lang="en-US" dirty="0"/>
              <a:t>of Chef's core components, </a:t>
            </a:r>
            <a:r>
              <a:rPr lang="en-US" dirty="0" smtClean="0"/>
              <a:t>architecture</a:t>
            </a:r>
            <a:r>
              <a:rPr lang="en-US" dirty="0"/>
              <a:t>, commonly used tools, and basic troubleshooting </a:t>
            </a:r>
            <a:r>
              <a:rPr lang="en-US" dirty="0" smtClean="0"/>
              <a:t>methods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bring with you your own domain expertise and problems. Chef is a framework for solving those problems. Our job is to teach you how to express solutions to your problems with Chef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285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Course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203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course, you should be able to: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Use Chef Resources to define the state of your system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Write and use Chef recipes and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Automate testing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Manage multiple nodes with Chef 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Create Organizations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Assign Roles to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Deploy nodes to environments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75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612484" y="2429796"/>
            <a:ext cx="8150515" cy="70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Getting a Workstation</a:t>
            </a:r>
          </a:p>
          <a:p>
            <a:r>
              <a:rPr lang="en-US" sz="3733" dirty="0"/>
              <a:t>Using Resources</a:t>
            </a:r>
          </a:p>
          <a:p>
            <a:r>
              <a:rPr lang="en-US" sz="3733" dirty="0"/>
              <a:t>Building Cookbooks</a:t>
            </a:r>
          </a:p>
          <a:p>
            <a:r>
              <a:rPr lang="en-US" sz="3733" dirty="0" smtClean="0"/>
              <a:t>Testing </a:t>
            </a:r>
            <a:r>
              <a:rPr lang="en-US" sz="3733" dirty="0"/>
              <a:t>with Test </a:t>
            </a:r>
            <a:r>
              <a:rPr lang="en-US" sz="3733" dirty="0" smtClean="0"/>
              <a:t>Kitchen</a:t>
            </a:r>
          </a:p>
          <a:p>
            <a:r>
              <a:rPr lang="en-US" sz="3733" dirty="0"/>
              <a:t>Details About </a:t>
            </a:r>
            <a:r>
              <a:rPr lang="en-US" sz="3733" dirty="0" smtClean="0"/>
              <a:t>a System</a:t>
            </a:r>
          </a:p>
          <a:p>
            <a:r>
              <a:rPr lang="en-US" sz="4000" dirty="0"/>
              <a:t>Desired State and </a:t>
            </a:r>
            <a:r>
              <a:rPr lang="en-US" sz="4000" dirty="0" smtClean="0"/>
              <a:t>Data</a:t>
            </a:r>
          </a:p>
          <a:p>
            <a:r>
              <a:rPr lang="en-US" sz="4000" dirty="0" smtClean="0"/>
              <a:t>Local Workstation </a:t>
            </a:r>
            <a:r>
              <a:rPr lang="en-US" sz="4000" dirty="0"/>
              <a:t>Installation</a:t>
            </a:r>
            <a:endParaRPr lang="en-US" sz="3733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white">
          <a:xfrm>
            <a:off x="8233833" y="2419206"/>
            <a:ext cx="7310968" cy="70693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Connecting </a:t>
            </a:r>
            <a:r>
              <a:rPr lang="en-US" sz="3733" dirty="0" smtClean="0"/>
              <a:t>to </a:t>
            </a:r>
            <a:r>
              <a:rPr lang="en-US" sz="3733" dirty="0"/>
              <a:t>Chef </a:t>
            </a:r>
            <a:r>
              <a:rPr lang="en-US" sz="3733" dirty="0" smtClean="0"/>
              <a:t>Server</a:t>
            </a:r>
          </a:p>
          <a:p>
            <a:r>
              <a:rPr lang="en-US" sz="3733" dirty="0"/>
              <a:t>Community </a:t>
            </a:r>
            <a:r>
              <a:rPr lang="en-US" sz="3733" dirty="0" smtClean="0"/>
              <a:t>Cookbooks</a:t>
            </a:r>
            <a:endParaRPr lang="en-US" sz="3733" dirty="0"/>
          </a:p>
          <a:p>
            <a:r>
              <a:rPr lang="en-US" sz="3733" dirty="0"/>
              <a:t>Managing Multiple Nodes</a:t>
            </a:r>
          </a:p>
          <a:p>
            <a:r>
              <a:rPr lang="en-US" sz="3733" dirty="0" smtClean="0"/>
              <a:t>Roles</a:t>
            </a:r>
            <a:endParaRPr lang="en-US" sz="3733" dirty="0"/>
          </a:p>
          <a:p>
            <a:r>
              <a:rPr lang="en-US" sz="3733" dirty="0"/>
              <a:t>Search</a:t>
            </a:r>
          </a:p>
          <a:p>
            <a:r>
              <a:rPr lang="en-US" sz="3733" dirty="0"/>
              <a:t>Environments</a:t>
            </a:r>
          </a:p>
          <a:p>
            <a:endParaRPr lang="en-US" sz="3733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17939" y="1979028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236403" y="1987054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93330" y="1207148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204722" y="1198672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1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332007" cy="5345953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200" dirty="0"/>
              <a:t>Chef can automate how you build, deploy, and manage your </a:t>
            </a:r>
            <a:r>
              <a:rPr lang="en-US" sz="3200" dirty="0" smtClean="0"/>
              <a:t>infrastructure.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Chef can integrate with cloud-based platforms such as </a:t>
            </a:r>
            <a:r>
              <a:rPr lang="en-US" sz="3200" smtClean="0"/>
              <a:t>Azure and Amazon </a:t>
            </a:r>
            <a:r>
              <a:rPr lang="en-US" sz="3200" dirty="0"/>
              <a:t>Elastic Compute Cloud </a:t>
            </a:r>
            <a:r>
              <a:rPr lang="en-US" sz="3200" dirty="0" smtClean="0"/>
              <a:t>to </a:t>
            </a:r>
            <a:r>
              <a:rPr lang="en-US" sz="3200" dirty="0"/>
              <a:t>automatically provision and configure new </a:t>
            </a:r>
            <a:r>
              <a:rPr lang="en-US" sz="3200" dirty="0" smtClean="0"/>
              <a:t>machines.</a:t>
            </a:r>
            <a:endParaRPr lang="en-US" sz="3200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849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Chef is a large set of tools that are able to be used on multiple platforms and in numerous configurations. </a:t>
            </a:r>
            <a:endParaRPr lang="en-US" sz="3733" dirty="0" smtClean="0"/>
          </a:p>
          <a:p>
            <a:endParaRPr lang="en-US" sz="3733" dirty="0"/>
          </a:p>
          <a:p>
            <a:r>
              <a:rPr lang="en-US" sz="3733" dirty="0"/>
              <a:t>Learning Chef is like learning a language. You will reach fluency very fast but it will take practice until you become comfortable.</a:t>
            </a:r>
          </a:p>
          <a:p>
            <a:pPr algn="ctr"/>
            <a:endParaRPr lang="en-US" sz="3733" b="1" dirty="0"/>
          </a:p>
          <a:p>
            <a:pPr algn="ctr"/>
            <a:r>
              <a:rPr lang="en-US" sz="3733" b="1" dirty="0" smtClean="0"/>
              <a:t>A great way </a:t>
            </a:r>
            <a:r>
              <a:rPr lang="en-US" sz="3733" b="1" dirty="0"/>
              <a:t>to learn Chef is to use Chef</a:t>
            </a:r>
          </a:p>
          <a:p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84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Fundamentals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b="1" dirty="0"/>
              <a:t>Ask Me Anything</a:t>
            </a:r>
            <a:r>
              <a:rPr lang="en-US" sz="3733" dirty="0"/>
              <a:t>: </a:t>
            </a:r>
            <a:r>
              <a:rPr lang="en-US" sz="3733" dirty="0" smtClean="0"/>
              <a:t>It </a:t>
            </a:r>
            <a:r>
              <a:rPr lang="en-US" sz="3733" dirty="0"/>
              <a:t>is important that we answer your questions and set you on the path to find more.</a:t>
            </a:r>
          </a:p>
          <a:p>
            <a:endParaRPr lang="en-US" sz="3733" dirty="0"/>
          </a:p>
          <a:p>
            <a:r>
              <a:rPr lang="en-US" sz="3733" b="1" dirty="0"/>
              <a:t>Break It</a:t>
            </a:r>
            <a:r>
              <a:rPr lang="en-US" sz="3733" dirty="0"/>
              <a:t>: If everything works the first time go back and make some changes. Break it</a:t>
            </a:r>
            <a:r>
              <a:rPr lang="en-US" sz="3733" dirty="0" smtClean="0"/>
              <a:t>!</a:t>
            </a:r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668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In this course you will use two different architectures: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Initially, you'll use a virtual workstation so you can start using Chef right away.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Later, you'll use a common production type of architecture that includes a Chef Server.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85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Props1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7bb5d761-a2ea-4873-95f7-7a6658fb3ef0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12581</TotalTime>
  <Words>1444</Words>
  <Application>Microsoft Office PowerPoint</Application>
  <PresentationFormat>Custom</PresentationFormat>
  <Paragraphs>174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ＭＳ Ｐゴシック</vt:lpstr>
      <vt:lpstr>Arial</vt:lpstr>
      <vt:lpstr>Calibri</vt:lpstr>
      <vt:lpstr>Courier New</vt:lpstr>
      <vt:lpstr>Inconsolata</vt:lpstr>
      <vt:lpstr>Wingdings</vt:lpstr>
      <vt:lpstr>ChefDk3.2Template</vt:lpstr>
      <vt:lpstr>Chef Essentials</vt:lpstr>
      <vt:lpstr>Introduce Yourselves</vt:lpstr>
      <vt:lpstr>Expectations</vt:lpstr>
      <vt:lpstr>Course Objectives</vt:lpstr>
      <vt:lpstr>Agenda</vt:lpstr>
      <vt:lpstr>Chef</vt:lpstr>
      <vt:lpstr>Chef</vt:lpstr>
      <vt:lpstr>Chef Fundamentals</vt:lpstr>
      <vt:lpstr>Chef Lab System Architecture</vt:lpstr>
      <vt:lpstr>Chef Lab System Architecture</vt:lpstr>
      <vt:lpstr>Chef Lab System Architecture</vt:lpstr>
      <vt:lpstr>Getting a Workstation</vt:lpstr>
      <vt:lpstr>Group Lab:  Pre-built Workstation</vt:lpstr>
      <vt:lpstr>Login to the Workstation</vt:lpstr>
      <vt:lpstr>Group Lab: Pre-built Workstation</vt:lpstr>
      <vt:lpstr>Getting a Workstation</vt:lpstr>
      <vt:lpstr>Hands-on Legend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Steve Del Fante</cp:lastModifiedBy>
  <cp:revision>1611</cp:revision>
  <cp:lastPrinted>2015-02-07T23:49:10Z</cp:lastPrinted>
  <dcterms:created xsi:type="dcterms:W3CDTF">2012-09-13T17:36:07Z</dcterms:created>
  <dcterms:modified xsi:type="dcterms:W3CDTF">2016-02-29T18:21:41Z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